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25"/>
  </p:notesMasterIdLst>
  <p:sldIdLst>
    <p:sldId id="261" r:id="rId3"/>
    <p:sldId id="314" r:id="rId4"/>
    <p:sldId id="290" r:id="rId5"/>
    <p:sldId id="301" r:id="rId6"/>
    <p:sldId id="305" r:id="rId7"/>
    <p:sldId id="303" r:id="rId8"/>
    <p:sldId id="308" r:id="rId9"/>
    <p:sldId id="307" r:id="rId10"/>
    <p:sldId id="312" r:id="rId11"/>
    <p:sldId id="15001131" r:id="rId12"/>
    <p:sldId id="15001132" r:id="rId13"/>
    <p:sldId id="15001133" r:id="rId14"/>
    <p:sldId id="15001145" r:id="rId15"/>
    <p:sldId id="15001146" r:id="rId16"/>
    <p:sldId id="15001147" r:id="rId17"/>
    <p:sldId id="15001148" r:id="rId18"/>
    <p:sldId id="15001149" r:id="rId19"/>
    <p:sldId id="15001150" r:id="rId20"/>
    <p:sldId id="15001151" r:id="rId21"/>
    <p:sldId id="15001152" r:id="rId22"/>
    <p:sldId id="15001153" r:id="rId23"/>
    <p:sldId id="15001154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404" autoAdjust="0"/>
  </p:normalViewPr>
  <p:slideViewPr>
    <p:cSldViewPr snapToGrid="0">
      <p:cViewPr varScale="1">
        <p:scale>
          <a:sx n="107" d="100"/>
          <a:sy n="107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080B-BA9D-403C-9BA6-CB4A694F06FA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331BD-3BEE-4067-9D16-AE89B49E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30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3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02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4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35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363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3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20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68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9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3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61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4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2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2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1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7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1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46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13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4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20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6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27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9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6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6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4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6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7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корпоративного </a:t>
            </a:r>
          </a:p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подоходного налога 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Астана, ноябрь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77008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раздела по КПН в действующем Налоговом кодексе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10</a:t>
            </a:fld>
            <a:endParaRPr lang="en-US" sz="105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845EFD-70FD-4475-855B-ABE27A65C01E}"/>
              </a:ext>
            </a:extLst>
          </p:cNvPr>
          <p:cNvGraphicFramePr>
            <a:graphicFrameLocks noGrp="1"/>
          </p:cNvGraphicFramePr>
          <p:nvPr/>
        </p:nvGraphicFramePr>
        <p:xfrm>
          <a:off x="302231" y="1113576"/>
          <a:ext cx="11587538" cy="5595445"/>
        </p:xfrm>
        <a:graphic>
          <a:graphicData uri="http://schemas.openxmlformats.org/drawingml/2006/table">
            <a:tbl>
              <a:tblPr/>
              <a:tblGrid>
                <a:gridCol w="1209698">
                  <a:extLst>
                    <a:ext uri="{9D8B030D-6E8A-4147-A177-3AD203B41FA5}">
                      <a16:colId xmlns:a16="http://schemas.microsoft.com/office/drawing/2014/main" val="4005578019"/>
                    </a:ext>
                  </a:extLst>
                </a:gridCol>
                <a:gridCol w="4484930">
                  <a:extLst>
                    <a:ext uri="{9D8B030D-6E8A-4147-A177-3AD203B41FA5}">
                      <a16:colId xmlns:a16="http://schemas.microsoft.com/office/drawing/2014/main" val="1635247501"/>
                    </a:ext>
                  </a:extLst>
                </a:gridCol>
                <a:gridCol w="4019738">
                  <a:extLst>
                    <a:ext uri="{9D8B030D-6E8A-4147-A177-3AD203B41FA5}">
                      <a16:colId xmlns:a16="http://schemas.microsoft.com/office/drawing/2014/main" val="2215199332"/>
                    </a:ext>
                  </a:extLst>
                </a:gridCol>
                <a:gridCol w="1873172">
                  <a:extLst>
                    <a:ext uri="{9D8B030D-6E8A-4147-A177-3AD203B41FA5}">
                      <a16:colId xmlns:a16="http://schemas.microsoft.com/office/drawing/2014/main" val="523993654"/>
                    </a:ext>
                  </a:extLst>
                </a:gridCol>
              </a:tblGrid>
              <a:tr h="35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Раздел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Статьи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18112"/>
                  </a:ext>
                </a:extLst>
              </a:tr>
              <a:tr h="303313"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Раздел 7.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27.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Общие положения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222, 223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44872"/>
                  </a:ext>
                </a:extLst>
              </a:tr>
              <a:tr h="285752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28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. Налогооблагаемый доход</a:t>
                      </a:r>
                    </a:p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224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99194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СГД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225-241 (18)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931423"/>
                  </a:ext>
                </a:extLst>
              </a:tr>
              <a:tr h="27222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242-264 (23)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163645"/>
                  </a:ext>
                </a:extLst>
              </a:tr>
              <a:tr h="341514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Вычеты по фиксированным активам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265-273 (9)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793157"/>
                  </a:ext>
                </a:extLst>
              </a:tr>
              <a:tr h="3712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4.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Инвест. налоговые преференции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274-275 (3)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425012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5.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Производные финансовые инструменты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277-281 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556532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6.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Долгосрочные контракты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282-285 (4)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21150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7.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Корректировка доходов и вычетов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286, 287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7761"/>
                  </a:ext>
                </a:extLst>
              </a:tr>
              <a:tr h="521574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29.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Уменьшение или увеличение НД (уменьшение убытка) и освобождение от НО некоторых категорий НП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288-293 (6)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69230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30.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Налогообложение прибыли КИК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294-298 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647025"/>
                  </a:ext>
                </a:extLst>
              </a:tr>
              <a:tr h="227145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Убытки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299-301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688111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Порядок исчисления и сроки уплаты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302-312 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0849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КПН, удерживаемый у источника выплаты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307-312 (6)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306096"/>
                  </a:ext>
                </a:extLst>
              </a:tr>
              <a:tr h="393406"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34.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Ставки налога, налоговый период и налоговая декларация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313-315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88565"/>
                  </a:ext>
                </a:extLst>
              </a:tr>
              <a:tr h="393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330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раздела по КПН в проекте Налогового кодекса (1/1)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11</a:t>
            </a:fld>
            <a:endParaRPr lang="en-US" sz="105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845EFD-70FD-4475-855B-ABE27A65C01E}"/>
              </a:ext>
            </a:extLst>
          </p:cNvPr>
          <p:cNvGraphicFramePr>
            <a:graphicFrameLocks noGrp="1"/>
          </p:cNvGraphicFramePr>
          <p:nvPr/>
        </p:nvGraphicFramePr>
        <p:xfrm>
          <a:off x="302231" y="1143209"/>
          <a:ext cx="11587538" cy="4971841"/>
        </p:xfrm>
        <a:graphic>
          <a:graphicData uri="http://schemas.openxmlformats.org/drawingml/2006/table">
            <a:tbl>
              <a:tblPr/>
              <a:tblGrid>
                <a:gridCol w="1059253">
                  <a:extLst>
                    <a:ext uri="{9D8B030D-6E8A-4147-A177-3AD203B41FA5}">
                      <a16:colId xmlns:a16="http://schemas.microsoft.com/office/drawing/2014/main" val="4005578019"/>
                    </a:ext>
                  </a:extLst>
                </a:gridCol>
                <a:gridCol w="3844259">
                  <a:extLst>
                    <a:ext uri="{9D8B030D-6E8A-4147-A177-3AD203B41FA5}">
                      <a16:colId xmlns:a16="http://schemas.microsoft.com/office/drawing/2014/main" val="1635247501"/>
                    </a:ext>
                  </a:extLst>
                </a:gridCol>
                <a:gridCol w="5042780">
                  <a:extLst>
                    <a:ext uri="{9D8B030D-6E8A-4147-A177-3AD203B41FA5}">
                      <a16:colId xmlns:a16="http://schemas.microsoft.com/office/drawing/2014/main" val="2215199332"/>
                    </a:ext>
                  </a:extLst>
                </a:gridCol>
                <a:gridCol w="1641246">
                  <a:extLst>
                    <a:ext uri="{9D8B030D-6E8A-4147-A177-3AD203B41FA5}">
                      <a16:colId xmlns:a16="http://schemas.microsoft.com/office/drawing/2014/main" val="523993654"/>
                    </a:ext>
                  </a:extLst>
                </a:gridCol>
              </a:tblGrid>
              <a:tr h="35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Раздел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Статьи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18112"/>
                  </a:ext>
                </a:extLst>
              </a:tr>
              <a:tr h="112012">
                <a:tc rowSpan="18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Раздел 5.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Общие положения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226-228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44872"/>
                  </a:ext>
                </a:extLst>
              </a:tr>
              <a:tr h="16237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Налогооблагаемый доход или убыток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229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0827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24.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СГД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Общие положения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230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77975"/>
                  </a:ext>
                </a:extLst>
              </a:tr>
              <a:tr h="200810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Экономические выгоды, не признаваемые доходом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231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296039"/>
                  </a:ext>
                </a:extLst>
              </a:tr>
              <a:tr h="235390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Отдельные виды деятельности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232-242 (11)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877845"/>
                  </a:ext>
                </a:extLst>
              </a:tr>
              <a:tr h="2353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4.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Доход от прироста стоимости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243-247 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02761"/>
                  </a:ext>
                </a:extLst>
              </a:tr>
              <a:tr h="235390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5.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Уменьшение и корректировка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248, 249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70044"/>
                  </a:ext>
                </a:extLst>
              </a:tr>
              <a:tr h="184882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25.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Общие положения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250 (1)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896614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Отдельные виды вычетов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251-266 (16)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25361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Вычеты по фиксированным активам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267-275 (9)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7111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4.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Инвестиционные налоговые преференции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276-278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914585"/>
                  </a:ext>
                </a:extLst>
              </a:tr>
              <a:tr h="280657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5.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Затраты, не подлежащие вычету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279, 280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844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6.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Корректировка вычетов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281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299807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26.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Особенности определения доходов и вычетов по производным финансовым инструментам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ст.282-286 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28426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27.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Особенности определения доходов и вычетов по долгосрочным контрактам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287-289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52857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28.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Особенности определения доходов и вычетов недропользователей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290-292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557348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293-295 (9)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75912"/>
                  </a:ext>
                </a:extLst>
              </a:tr>
              <a:tr h="144959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 расходов на геологическое изучение, разведку и подготовительные работы к добыче природных ресурсов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296-309 (14)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37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409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раздела по КПН в проекте Налогового кодекса (1/2)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12</a:t>
            </a:fld>
            <a:endParaRPr lang="en-US" sz="1050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3845EFD-70FD-4475-855B-ABE27A65C01E}"/>
              </a:ext>
            </a:extLst>
          </p:cNvPr>
          <p:cNvGraphicFramePr>
            <a:graphicFrameLocks noGrp="1"/>
          </p:cNvGraphicFramePr>
          <p:nvPr/>
        </p:nvGraphicFramePr>
        <p:xfrm>
          <a:off x="302231" y="1143209"/>
          <a:ext cx="11587538" cy="4724011"/>
        </p:xfrm>
        <a:graphic>
          <a:graphicData uri="http://schemas.openxmlformats.org/drawingml/2006/table">
            <a:tbl>
              <a:tblPr/>
              <a:tblGrid>
                <a:gridCol w="1059253">
                  <a:extLst>
                    <a:ext uri="{9D8B030D-6E8A-4147-A177-3AD203B41FA5}">
                      <a16:colId xmlns:a16="http://schemas.microsoft.com/office/drawing/2014/main" val="4005578019"/>
                    </a:ext>
                  </a:extLst>
                </a:gridCol>
                <a:gridCol w="3844259">
                  <a:extLst>
                    <a:ext uri="{9D8B030D-6E8A-4147-A177-3AD203B41FA5}">
                      <a16:colId xmlns:a16="http://schemas.microsoft.com/office/drawing/2014/main" val="1635247501"/>
                    </a:ext>
                  </a:extLst>
                </a:gridCol>
                <a:gridCol w="5042780">
                  <a:extLst>
                    <a:ext uri="{9D8B030D-6E8A-4147-A177-3AD203B41FA5}">
                      <a16:colId xmlns:a16="http://schemas.microsoft.com/office/drawing/2014/main" val="2215199332"/>
                    </a:ext>
                  </a:extLst>
                </a:gridCol>
                <a:gridCol w="1641246">
                  <a:extLst>
                    <a:ext uri="{9D8B030D-6E8A-4147-A177-3AD203B41FA5}">
                      <a16:colId xmlns:a16="http://schemas.microsoft.com/office/drawing/2014/main" val="523993654"/>
                    </a:ext>
                  </a:extLst>
                </a:gridCol>
              </a:tblGrid>
              <a:tr h="35863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Раздел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Статьи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18112"/>
                  </a:ext>
                </a:extLst>
              </a:tr>
              <a:tr h="112012">
                <a:tc rowSpan="11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Раздел 5.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29.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Особенности определения доходов и вычетов лицами, осуществляющими финансовую деятельность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Доходы лиц, осуществляющих финансовую деятельность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310-312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44872"/>
                  </a:ext>
                </a:extLst>
              </a:tr>
              <a:tr h="16237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Вычеты лиц, осуществляющих финансовую деятельность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313-315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0827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30.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Особенности определения доходов и вычетов лицами, осуществляющими операции с цифровыми активами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316-318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077975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Налогообложение некоммерческих организаций и специализированных организаций лиц с инвалидностью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319-322 (4)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018694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Налогообложение прибыли КИК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323-327 (5)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439768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33.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Уменьшение налогооблагаемого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328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81498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34.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Убытки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329-335 (7)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206175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35.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Порядок исчисления и сроки уплаты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1.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Исчисление и уплата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336-338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278766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Параграф 2.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Авансовые платежи по КПН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339-341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02817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36.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КПН, удерживаемый у источника выплаты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342-347 (6)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12119"/>
                  </a:ext>
                </a:extLst>
              </a:tr>
              <a:tr h="303313">
                <a:tc vMerge="1">
                  <a:txBody>
                    <a:bodyPr/>
                    <a:lstStyle/>
                    <a:p>
                      <a:pPr algn="ctr" rtl="0" fontAlgn="ctr"/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Глава 37. 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Ставки налога, налоговый период и налоговая декларация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ст. 348-350 (3)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491174"/>
                  </a:ext>
                </a:extLst>
              </a:tr>
              <a:tr h="3033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79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Изменения структуры раздела по КПН в проекте Налогового кодекса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13</a:t>
            </a:fld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68709" y="1859851"/>
            <a:ext cx="5507012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доходов и вычетов</a:t>
            </a: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2" lvl="4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особенности налогообложения</a:t>
            </a:r>
          </a:p>
          <a:p>
            <a:pPr marL="0" lvl="4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налогообложения дохода,  убытки</a:t>
            </a:r>
          </a:p>
          <a:p>
            <a:pPr marL="0" lvl="4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исчисления, декларирования и уплаты КПН</a:t>
            </a:r>
          </a:p>
          <a:p>
            <a:pPr marL="0" lvl="4" algn="just">
              <a:spcBef>
                <a:spcPts val="6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A843D0-C23E-4E8D-87C1-401312AA4CD4}"/>
              </a:ext>
            </a:extLst>
          </p:cNvPr>
          <p:cNvSpPr/>
          <p:nvPr/>
        </p:nvSpPr>
        <p:spPr>
          <a:xfrm>
            <a:off x="6863125" y="2210448"/>
            <a:ext cx="4787324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 целях удобства и простоты применения норм по КПН </a:t>
            </a:r>
          </a:p>
          <a:p>
            <a:pPr algn="just" defTabSz="895350">
              <a:spcAft>
                <a:spcPts val="800"/>
              </a:spcAft>
              <a:buClr>
                <a:srgbClr val="0070CE"/>
              </a:buClr>
              <a:buSzPct val="100000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В целях конкретизации видов доходов и вычетов, что позволит по конкретному виду деятельности и виду вычетов применять соответствующие нормы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125B16CE-0B9A-4277-BC90-B2243C0B539A}"/>
              </a:ext>
            </a:extLst>
          </p:cNvPr>
          <p:cNvSpPr/>
          <p:nvPr/>
        </p:nvSpPr>
        <p:spPr>
          <a:xfrm>
            <a:off x="5787574" y="1859851"/>
            <a:ext cx="444010" cy="3605780"/>
          </a:xfrm>
          <a:prstGeom prst="rightBrace">
            <a:avLst>
              <a:gd name="adj1" fmla="val 114144"/>
              <a:gd name="adj2" fmla="val 50824"/>
            </a:avLst>
          </a:prstGeom>
          <a:ln w="38100">
            <a:solidFill>
              <a:schemeClr val="accent3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CuadroTexto 350">
            <a:extLst>
              <a:ext uri="{FF2B5EF4-FFF2-40B4-BE49-F238E27FC236}">
                <a16:creationId xmlns:a16="http://schemas.microsoft.com/office/drawing/2014/main" id="{DF9C76F2-C9ED-42F2-9AAE-297704F7A677}"/>
              </a:ext>
            </a:extLst>
          </p:cNvPr>
          <p:cNvSpPr txBox="1"/>
          <p:nvPr/>
        </p:nvSpPr>
        <p:spPr>
          <a:xfrm>
            <a:off x="1261727" y="1268277"/>
            <a:ext cx="372097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Lato Heavy" charset="0"/>
                <a:cs typeface="Arial" panose="020B0604020202020204" pitchFamily="34" charset="0"/>
              </a:rPr>
              <a:t>ПРЕДЛАГАЕТСЯ</a:t>
            </a:r>
            <a:endParaRPr lang="en-US" sz="1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Lato Heavy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8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Регламентация доходов (1/1)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160618"/>
            <a:ext cx="1193718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виды доходов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от нецелевого использования средств ликвидационного фонда полигонов захоронения отходов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при передаче углеводородов в случае исполнения налогового обязательства в натуральной форме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от прироста стоимости при выбытии цифровых активов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лица, осуществляющего цифровой майнинг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цифрового </a:t>
            </a:r>
            <a:r>
              <a:rPr lang="ru-RU" sz="17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майнингового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пула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 биржи цифровых активов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присужденные или признанные должником неустойки (штрафы, пени)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положительная разница при применении нового метода оценки запасов</a:t>
            </a: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 доход, полученный при эксплуатации объектов социальной сферы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Выделены отдельными разделами особенности определения доходов: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производным финансовым инструментам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долгосрочным контрактам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операциям с цифровыми активами, финансовой деятельности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недропользователями</a:t>
            </a:r>
          </a:p>
        </p:txBody>
      </p:sp>
    </p:spTree>
    <p:extLst>
      <p:ext uri="{BB962C8B-B14F-4D97-AF65-F5344CB8AC3E}">
        <p14:creationId xmlns:p14="http://schemas.microsoft.com/office/powerpoint/2010/main" val="71974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Регламентация доходов (1/2)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(доход от прироста стоимости)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111934"/>
            <a:ext cx="11937188" cy="7001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отдельный параграф по доходу от прироста стоимости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Разделение на отдельные виды доходов от прироста стоимости </a:t>
            </a:r>
            <a:r>
              <a:rPr lang="ru-RU" sz="17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зависимости от особенностей формирования первоначальной стоимости)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доле участия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ценным бумагам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активам, стоимость которых полностью отнесена на вычеты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прочим активам, не подлежащим амортизации</a:t>
            </a:r>
          </a:p>
          <a:p>
            <a:pPr marL="2825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7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немортизируемым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активам: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объекты социальной сферы и выкупленные для госнужд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7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дополнены неустановленным оборудованием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Проведена инвентаризация и синхронизация с порядком переноса убытков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7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Вводится новый элемент «</a:t>
            </a:r>
            <a:r>
              <a:rPr lang="ru-RU" sz="1700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льготируемые</a:t>
            </a:r>
            <a:r>
              <a:rPr lang="ru-RU" sz="17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активы»</a:t>
            </a:r>
          </a:p>
          <a:p>
            <a:pPr marL="2825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92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Регламентация вычетов (1/1)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88976"/>
            <a:ext cx="11937188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отдельные вычеты: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 налога на добавленную стоимость плательщиками налога на добавленную стоимость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 компенсаций  по поездкам членов совета директоров или иного органа управления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вычетов по взаиморасчетам с нерезидентом – взаимосвязанной стороной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 по списанному требованию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 последующих расходов       </a:t>
            </a:r>
          </a:p>
          <a:p>
            <a:pPr marL="6254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Выделены в отдельные разделы особенности определения вычетов: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производным финансовым инструментам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долгосрочным контрактам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операциям с цифровыми активами, финансовой деятельности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недропользователями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Разделение затрат, не подлежащих вычету на: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затраты, не подлежащие вычету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затраты, учтенные в предшествующих периодах, подлежащие исключению при наступлении установленных случаев в отчетном периоде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22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Регламентация вычетов (1/2) 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288153"/>
            <a:ext cx="11937188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Вычеты по фиксированным активам: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параграф полностью переработан, проведена инвентаризация норм, нормы детализированы с учетом практики применения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 подход по учету фиксированных активов и нормы амортизации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состава фиксированных активов исключены активы, введенные в эксплуатацию в рамках инвестиционных контрактов, заключенных до 2009 года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выбора по вычету последующих </a:t>
            </a:r>
            <a:r>
              <a:rPr lang="ru-RU" ker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 фиксированных активов единовременно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через капитализацию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Инвестиционные налоговые преференции: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применяются через отнесение на вычеты затрат, включаемых в первоначальную стоимость объекта преференций (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 – стоимость объекта преференций и последующих расходов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объекты преференций расширены на программное обеспечение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исключено условие по введению на территории РК таких активов впервые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зданиям и сооружениям исключено условие «производственного назначения»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элемента «контрольный период»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применения при сдаче активов в аренду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33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Отдельные особенности налогообложения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818" y="1379982"/>
            <a:ext cx="11629370" cy="395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Налогообложение по операциям с цифровыми активами: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отдельный подход определения доходов по цифровым активам, полученным в результате майнинга и приобретенным цифровым активам</a:t>
            </a: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Налогообложение долгосрочных контрактов: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на договора строительного подряда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определена дата окончания срока долгосрочного контракта</a:t>
            </a: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индексации (корректировки) требования или обязательства, подлежащего выплате в тенге в связи с изменением рыночного курса валюты в виде дохода или затрат, к которому они отнесены в бухучете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3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Уменьшение налогооблагаемого дохода (НОД) и убытки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7" y="1122044"/>
            <a:ext cx="11937188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НОД по доходам: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уменьшения вознаграждений по договору лизинга уменьшен с 100% до 50%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доходы по государственным ценным бумагам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добавлен доход от прироста стоимости по долговым ценным бумагам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НОД по расходам: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исключено превышение расходов над доходами по объектам социальной сферы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исключена безвозмездная передача имуществ автономным организациям образования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исключены расходы на приобретение или строительство зданий и сооружений производственного назначения субъектом малого предпринимательства в сфере обработки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 размер уменьшения от суммы расходов на НИОКР с 50% до 200%</a:t>
            </a: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Убытки: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регламентация убытков (</a:t>
            </a:r>
            <a:r>
              <a:rPr lang="ru-RU" sz="14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предпринимательской деятельности, выбытия долгосрочных материальных активов; от выбытия инвестиционных активов; по объекту интеллектуальной собственности участников «Астана Хаб», по ПФИ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переноса и (или) компенсации убытков </a:t>
            </a:r>
          </a:p>
          <a:p>
            <a:pPr marL="625475" lvl="4" indent="-342900" algn="just">
              <a:spcBef>
                <a:spcPts val="3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инвентаризация и синхронизация с доходом от прироста стоимости</a:t>
            </a:r>
          </a:p>
        </p:txBody>
      </p:sp>
    </p:spTree>
    <p:extLst>
      <p:ext uri="{BB962C8B-B14F-4D97-AF65-F5344CB8AC3E}">
        <p14:creationId xmlns:p14="http://schemas.microsoft.com/office/powerpoint/2010/main" val="38319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Текущая ситуация по ставкам КПН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2</a:t>
            </a:fld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CE3981-6046-4B75-8A91-3AD79FB6BFDC}"/>
              </a:ext>
            </a:extLst>
          </p:cNvPr>
          <p:cNvSpPr txBox="1"/>
          <p:nvPr/>
        </p:nvSpPr>
        <p:spPr>
          <a:xfrm>
            <a:off x="343228" y="1330859"/>
            <a:ext cx="11759117" cy="4224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Базовая ставка – 20%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сельхозтоваропроизводителей – 10%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 производители сельскохозяйственной продукции, сельскохозяйственные кооперативы, применяющие специальный налоговый режим,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уменьшить сумму КПН на 70% 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социальной сферы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определении суммы КПН, подлежащей уплате в бюджет,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уменьшают сумму исчисленного КПН на 100%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(налоговая льгота)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имеет право на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уменьшение налогооблагаемого дохода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100%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доходам, полученным по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договорам лизинга </a:t>
            </a:r>
            <a:r>
              <a:rPr lang="ru-RU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(налоговая льгота)</a:t>
            </a: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9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>
                <a:latin typeface="Arial" panose="020B0604020202020204" pitchFamily="34" charset="0"/>
                <a:cs typeface="Arial" panose="020B0604020202020204" pitchFamily="34" charset="0"/>
              </a:rPr>
              <a:t>Порядок исчисления, декларирования и уплаты КПН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316606"/>
            <a:ext cx="11937188" cy="331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обязательства по определению отдельно налогооблагаемых доходов при применении разных ставок КПН и раздельного учета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Исчисление авансовых платежей за 1 квартал органами государственных доходов 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расчета по авансовым платежам до сдачи декларации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08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Исключенные налоговые льготы (основные)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06" y="1026896"/>
            <a:ext cx="11937188" cy="6409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условий для корректировки инвестиционных доходов акционерных инвестиционных фондов и инвестиционных фондов МФЦА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корректировки на стоимость имущества, полученного государственным предприятием от государственного учреждения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корректировки доходов при прекращении банком обязательств по займам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льготы для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нацкомпаний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вычету вознаграждений по сделкам материнской и дочерней организаций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 из вычета налогов КПН у источника выплаты, уплаченный за счет собственных средств по вознаграждению по займам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Индивидуальная льгота КТЖ по применению инвестиционных налоговых преференций при реорганизации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Отдельные льготные нормы для автономных организаций образования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Замена освобождения от КПН на пониженную ставку КПН (10%) для организаций 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соц.сферы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lvl="4" algn="just">
              <a:spcBef>
                <a:spcPts val="3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85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Сохраненные налоговые льготы (основные)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699" y="1465990"/>
            <a:ext cx="11668602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специальных экономических зон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налогоплательщиков, являющихся участниками международного технологического </a:t>
            </a:r>
            <a:r>
              <a:rPr lang="ru-RU" sz="190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парака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«Астана Хаб»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инвестиционным проектам по видам деятельности, определенным 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соглашением по инвестициям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пассивным доходам, </a:t>
            </a: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списки фондовой биржи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доходам, получаемым налогоплательщиками, осуществляющими перевозку груза и (или) предоставляющими услуги по договорам бербоут-чартера, тайм-чартера 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морским судном</a:t>
            </a:r>
          </a:p>
          <a:p>
            <a:pPr marL="285750" lvl="4" indent="-28575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sz="19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доходам, получаемым налогоплательщиками, являющимися </a:t>
            </a:r>
            <a:r>
              <a:rPr lang="ru-RU" sz="19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правообладателями национального фильма</a:t>
            </a:r>
          </a:p>
        </p:txBody>
      </p:sp>
    </p:spTree>
    <p:extLst>
      <p:ext uri="{BB962C8B-B14F-4D97-AF65-F5344CB8AC3E}">
        <p14:creationId xmlns:p14="http://schemas.microsoft.com/office/powerpoint/2010/main" val="148101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3</a:t>
            </a:fld>
            <a:endParaRPr lang="en-US" sz="1050" dirty="0"/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22E4FC5F-F1BE-47FF-BC6A-2F6EC2363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13701"/>
              </p:ext>
            </p:extLst>
          </p:nvPr>
        </p:nvGraphicFramePr>
        <p:xfrm>
          <a:off x="1430447" y="1317665"/>
          <a:ext cx="8845235" cy="25440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5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Страны ОЭСР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Ставки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Франция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Норвегия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Канада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Финляндия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9553F85F-58B8-41B0-A0DD-A0E687444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41746"/>
              </p:ext>
            </p:extLst>
          </p:nvPr>
        </p:nvGraphicFramePr>
        <p:xfrm>
          <a:off x="1430448" y="4250900"/>
          <a:ext cx="8845235" cy="1728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3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Страны ЕАЭС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Ставки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Беларусь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Армения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Россия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Кыргызстан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18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финансового сектора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4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43229" y="1620570"/>
            <a:ext cx="11480598" cy="4570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банковского сектора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25%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исключением доходов, полученных от кредитования реального сектора экономики, по которым применяется базовая ставка – 20%</a:t>
            </a:r>
          </a:p>
          <a:p>
            <a:pPr marL="6254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Нивелирование влияния на налогообложение банков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сделок с дочерними организациями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Налогообложение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страховых, перестраховочных организаций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МСФО 17</a:t>
            </a: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игорного бизнеса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5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288907" y="1566249"/>
            <a:ext cx="11390063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при оказании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 казино, зала игровых автоматов 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25%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осуществлении деятельности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букмекерской конторы, тотализатора – единая ставка налога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игорный бизнес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всех налогов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400" b="1" i="1" kern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</a:t>
            </a: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 предлагается: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признавать плательщиками НДС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игорного бизнеса (оказание услуг по деятельности казино, зала игровых автоматов, тотализаторов и букмекерской конторы) </a:t>
            </a:r>
            <a:endParaRPr lang="ru-RU" sz="1400" b="1" i="1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ставок по объектам игорного бизнеса в 2 раза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(игровой стол, игровой автомат, касса тотализатора, электронная касса тотализатора, касса букмекерской конторы, электронная касса букмекерской конторы)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§"/>
              <a:tabLst>
                <a:tab pos="10281920" algn="l"/>
              </a:tabLst>
              <a:defRPr/>
            </a:pPr>
            <a:r>
              <a:rPr lang="ru-RU" sz="1400" b="1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обложение подоходным налогом </a:t>
            </a:r>
            <a:r>
              <a:rPr lang="ru-RU" sz="1400" i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фактически выплаченной суммы игроку (участнику)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10281920" algn="l"/>
              </a:tabLst>
              <a:defRPr/>
            </a:pPr>
            <a:endParaRPr lang="ru-RU" sz="1400" i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70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социальной сферы и некоммерческих организаций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6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325122" y="1394233"/>
            <a:ext cx="11136565" cy="6024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социальной сферы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(образование, медицина, наука, культура, спорт, библиотеки)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организаций социальной сферы выплата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дивидендов своим акционерам и учредителям </a:t>
            </a:r>
          </a:p>
          <a:p>
            <a:pPr marL="968375" lvl="4" indent="-34290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 освобождены от уплаты КПН с ограничением выплаты дивидендов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 порядка налогообложения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некоммерческими организациями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от КПН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соответствии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некоммерческой организации условиям организации социальной сферы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4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по договорам финансового лизинга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7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45800" y="2435066"/>
            <a:ext cx="438556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финансовому лизингу </a:t>
            </a: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lvl="4" indent="-363538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sz="16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Налогоплательщику предоставляется право на уменьшение налогооблагаемого дохода на 50% от суммы вознаграждения по договору лизинга </a:t>
            </a:r>
            <a:r>
              <a:rPr lang="ru-RU" sz="1600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(сейчас 100%)</a:t>
            </a:r>
            <a:endParaRPr lang="ru-RU" sz="1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3">
            <a:extLst>
              <a:ext uri="{FF2B5EF4-FFF2-40B4-BE49-F238E27FC236}">
                <a16:creationId xmlns:a16="http://schemas.microsoft.com/office/drawing/2014/main" id="{98FB048C-595F-4963-8569-089CA78518C4}"/>
              </a:ext>
            </a:extLst>
          </p:cNvPr>
          <p:cNvCxnSpPr>
            <a:cxnSpLocks/>
          </p:cNvCxnSpPr>
          <p:nvPr/>
        </p:nvCxnSpPr>
        <p:spPr>
          <a:xfrm flipV="1">
            <a:off x="5232307" y="1054159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24E27D0-34AA-46F4-B5A9-B9DD90266212}"/>
              </a:ext>
            </a:extLst>
          </p:cNvPr>
          <p:cNvSpPr/>
          <p:nvPr/>
        </p:nvSpPr>
        <p:spPr>
          <a:xfrm>
            <a:off x="5579018" y="1554817"/>
            <a:ext cx="5952204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Лизинг,  строящийся на основе льготного налогообложения, снижает налоговые поступления в бюджет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Позволяет своим участникам увеличивать и перераспределять стоимость предоставленных государством налоговых льгот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Не все налоговые преимущества лизинга получает арендатор, а часть из них переходит лизингодателю, т.е. льготы теряют свое целевое назначение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 сегодняшний день лизинг остается высокодоходной отраслью экономики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Потери бюджета от применения льготы составляют свыше 20 млрд. тенге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(по данным КГД МФ РК)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7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инвестиций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8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437182" y="1498402"/>
            <a:ext cx="11317635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обрабатывающей промышленности 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зависимости от уровня переделов)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10%</a:t>
            </a: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общеустановленном режиме по КПН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«универсальных» возможностей, стимулирующих инвестиции в реальный сектор экономики:</a:t>
            </a:r>
          </a:p>
          <a:p>
            <a:pPr marL="911225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ü"/>
              <a:tabLst>
                <a:tab pos="10281920" algn="l"/>
              </a:tabLst>
              <a:defRPr/>
            </a:pP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инвестиционные налоговые преференции в виде 100% вычета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 на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приобретение/строительство </a:t>
            </a: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зданий, сооружений, машин, оборудования, программного обеспечения с обязательным условием использования не менее 3 лет</a:t>
            </a:r>
          </a:p>
          <a:p>
            <a:pPr marL="282575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Вычеты на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реконструкцию, модернизацию, капитальный и текущий ремонт </a:t>
            </a:r>
            <a:r>
              <a:rPr kumimoji="1"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выбору налогоплательщика единовременно или через амортизацию)</a:t>
            </a:r>
            <a:endParaRPr lang="ru-RU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800" i="0" u="none" strike="noStrike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sz="1800" i="0" u="none" strike="noStrike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4" algn="ctr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80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Потери по КПН за 2025-2027 гг.  составят порядка </a:t>
            </a:r>
            <a:r>
              <a:rPr lang="ru-KZ" sz="1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r>
              <a:rPr lang="ru-RU" sz="1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,4</a:t>
            </a:r>
            <a:r>
              <a:rPr lang="ru-KZ" sz="1800" b="1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0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тенге</a:t>
            </a:r>
            <a:endParaRPr lang="ru-RU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6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877"/>
            <a:ext cx="12192000" cy="932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Налогообложение НИОКР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Номер слайда 33"/>
          <p:cNvSpPr>
            <a:spLocks noGrp="1"/>
          </p:cNvSpPr>
          <p:nvPr>
            <p:ph type="sldNum" sz="quarter" idx="4294967295"/>
          </p:nvPr>
        </p:nvSpPr>
        <p:spPr>
          <a:xfrm>
            <a:off x="10960100" y="6115050"/>
            <a:ext cx="1142245" cy="669925"/>
          </a:xfrm>
        </p:spPr>
        <p:txBody>
          <a:bodyPr/>
          <a:lstStyle/>
          <a:p>
            <a:fld id="{C4226082-FF36-41EB-9C07-F6F93B54EE83}" type="slidenum">
              <a:rPr lang="en-US" sz="1050" smtClean="0"/>
              <a:t>9</a:t>
            </a:fld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FC5FC5-402F-4E30-A38A-D598C7219262}"/>
              </a:ext>
            </a:extLst>
          </p:cNvPr>
          <p:cNvSpPr txBox="1"/>
          <p:nvPr/>
        </p:nvSpPr>
        <p:spPr>
          <a:xfrm>
            <a:off x="607453" y="2505670"/>
            <a:ext cx="42239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4" indent="-285750" algn="just">
              <a:spcBef>
                <a:spcPts val="900"/>
              </a:spcBef>
              <a:buClr>
                <a:srgbClr val="000000"/>
              </a:buClr>
              <a:buFont typeface="Wingdings" panose="05000000000000000000" pitchFamily="2" charset="2"/>
              <a:buChar char="Ø"/>
              <a:tabLst>
                <a:tab pos="10281920" algn="l"/>
              </a:tabLst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Корректировка налогооблагаемого дохода по расходам на финансирование науки 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200% (</a:t>
            </a:r>
            <a:r>
              <a:rPr lang="ru-RU" b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супервычет</a:t>
            </a:r>
            <a:r>
              <a:rPr lang="ru-RU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300%)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D7B7CF-8D1B-4146-BAE7-37E014F6165D}"/>
              </a:ext>
            </a:extLst>
          </p:cNvPr>
          <p:cNvSpPr/>
          <p:nvPr/>
        </p:nvSpPr>
        <p:spPr>
          <a:xfrm>
            <a:off x="5636232" y="1693316"/>
            <a:ext cx="5952204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Привлечение частных инвестиций на НИОКР, что увеличит инвестиционную активность в научной сфере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Позволит обеспечить увеличение доли малого и среднего бизнеса, инвестирующих в НИОКР и инновации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Рост коммерциализации результатов научной и научно-технической деятельности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Улучшит привлекательность научных исследований для предпринимателей, в т.ч. доли опытно-конструкторских работ, что позволит рост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наукоемкости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ВВП</a:t>
            </a: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i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177800" indent="-177800" algn="just" defTabSz="895350">
              <a:spcAft>
                <a:spcPts val="800"/>
              </a:spcAft>
              <a:buClr>
                <a:srgbClr val="0070CE"/>
              </a:buClr>
              <a:buSzPct val="100000"/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3">
            <a:extLst>
              <a:ext uri="{FF2B5EF4-FFF2-40B4-BE49-F238E27FC236}">
                <a16:creationId xmlns:a16="http://schemas.microsoft.com/office/drawing/2014/main" id="{33EF3CB8-F416-4278-8646-A04DA7365D4D}"/>
              </a:ext>
            </a:extLst>
          </p:cNvPr>
          <p:cNvCxnSpPr>
            <a:cxnSpLocks/>
          </p:cNvCxnSpPr>
          <p:nvPr/>
        </p:nvCxnSpPr>
        <p:spPr>
          <a:xfrm flipV="1">
            <a:off x="5232307" y="1054159"/>
            <a:ext cx="2983" cy="5730816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7B3D269-EEE5-4674-B4F9-A0C63F54CB69}"/>
              </a:ext>
            </a:extLst>
          </p:cNvPr>
          <p:cNvSpPr txBox="1"/>
          <p:nvPr/>
        </p:nvSpPr>
        <p:spPr>
          <a:xfrm>
            <a:off x="805980" y="4380370"/>
            <a:ext cx="4223912" cy="977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endParaRPr lang="ru-RU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algn="just">
              <a:spcBef>
                <a:spcPts val="900"/>
              </a:spcBef>
              <a:buClr>
                <a:srgbClr val="000000"/>
              </a:buClr>
              <a:tabLst>
                <a:tab pos="10281920" algn="l"/>
              </a:tabLst>
              <a:defRPr/>
            </a:pPr>
            <a:r>
              <a:rPr lang="ru-RU" sz="1600" i="1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Условные потери за 2025-2029 гг. составят порядка </a:t>
            </a:r>
            <a:r>
              <a:rPr lang="ru-KZ" sz="1600" b="1" i="1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</a:rPr>
              <a:t>,</a:t>
            </a:r>
            <a:r>
              <a:rPr lang="ru-KZ" sz="1600" b="1" i="1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600" b="1" i="1" u="none" strike="noStrike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9 млрд. тенге.</a:t>
            </a:r>
            <a:endParaRPr lang="ru-RU" sz="1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60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2297</Words>
  <Application>Microsoft Office PowerPoint</Application>
  <PresentationFormat>Широкоэкранный</PresentationFormat>
  <Paragraphs>396</Paragraphs>
  <Slides>22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User</cp:lastModifiedBy>
  <cp:revision>219</cp:revision>
  <cp:lastPrinted>2024-11-01T09:27:09Z</cp:lastPrinted>
  <dcterms:created xsi:type="dcterms:W3CDTF">2024-10-07T12:30:20Z</dcterms:created>
  <dcterms:modified xsi:type="dcterms:W3CDTF">2024-11-04T01:50:53Z</dcterms:modified>
</cp:coreProperties>
</file>