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5"/>
  </p:notesMasterIdLst>
  <p:sldIdLst>
    <p:sldId id="261" r:id="rId3"/>
    <p:sldId id="314" r:id="rId4"/>
    <p:sldId id="290" r:id="rId5"/>
    <p:sldId id="301" r:id="rId6"/>
    <p:sldId id="305" r:id="rId7"/>
    <p:sldId id="303" r:id="rId8"/>
    <p:sldId id="308" r:id="rId9"/>
    <p:sldId id="307" r:id="rId10"/>
    <p:sldId id="312" r:id="rId11"/>
    <p:sldId id="15001131" r:id="rId12"/>
    <p:sldId id="15001132" r:id="rId13"/>
    <p:sldId id="15001133" r:id="rId14"/>
    <p:sldId id="15001145" r:id="rId15"/>
    <p:sldId id="15001146" r:id="rId16"/>
    <p:sldId id="15001147" r:id="rId17"/>
    <p:sldId id="15001148" r:id="rId18"/>
    <p:sldId id="15001149" r:id="rId19"/>
    <p:sldId id="15001150" r:id="rId20"/>
    <p:sldId id="15001151" r:id="rId21"/>
    <p:sldId id="15001152" r:id="rId22"/>
    <p:sldId id="15001153" r:id="rId23"/>
    <p:sldId id="15001154" r:id="rId2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404" autoAdjust="0"/>
  </p:normalViewPr>
  <p:slideViewPr>
    <p:cSldViewPr snapToGrid="0">
      <p:cViewPr varScale="1">
        <p:scale>
          <a:sx n="107" d="100"/>
          <a:sy n="107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30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3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02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94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35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363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3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320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68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9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корпоративного </a:t>
            </a:r>
          </a:p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подоходного налога 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Астана, ноябрь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раздела по КПН в действующем Налоговом кодексе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10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/>
        </p:nvGraphicFramePr>
        <p:xfrm>
          <a:off x="302231" y="1113576"/>
          <a:ext cx="11587538" cy="5595445"/>
        </p:xfrm>
        <a:graphic>
          <a:graphicData uri="http://schemas.openxmlformats.org/drawingml/2006/table">
            <a:tbl>
              <a:tblPr/>
              <a:tblGrid>
                <a:gridCol w="1209698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4484930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4019738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873172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Статьи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303313"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 7.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27.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Общие положения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222, 223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285752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28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 Налогооблагаемый доход</a:t>
                      </a:r>
                    </a:p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224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99194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СГД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225-241 (18)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31423"/>
                  </a:ext>
                </a:extLst>
              </a:tr>
              <a:tr h="2722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242-264 (23)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163645"/>
                  </a:ext>
                </a:extLst>
              </a:tr>
              <a:tr h="341514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 по фиксированным активам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265-273 (9)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93157"/>
                  </a:ext>
                </a:extLst>
              </a:tr>
              <a:tr h="3712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Инвест. налоговые преференции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274-275 (3)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25012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5.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Производные финансовые инструменты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277-281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556532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6.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Долгосрочные контракты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282-285 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821150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7.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Корректировка доходов и вычетов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286, 287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7761"/>
                  </a:ext>
                </a:extLst>
              </a:tr>
              <a:tr h="521574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29.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Уменьшение или увеличение НД (уменьшение убытка) и освобождение от НО некоторых категорий НП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288-293 (6)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469230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30.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Налогообложение прибыли КИК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294-298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47025"/>
                  </a:ext>
                </a:extLst>
              </a:tr>
              <a:tr h="227145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Убытки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299-301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688111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Порядок исчисления и сроки уплаты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302-312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0849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КПН, удерживаемый у источника выплаты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307-312 (6)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06096"/>
                  </a:ext>
                </a:extLst>
              </a:tr>
              <a:tr h="393406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Ставки налога, налоговый период и налоговая декларация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313-315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8565"/>
                  </a:ext>
                </a:extLst>
              </a:tr>
              <a:tr h="393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330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раздела по КПН в проекте Налогового кодекса (1/1)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11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/>
        </p:nvGraphicFramePr>
        <p:xfrm>
          <a:off x="302231" y="1143209"/>
          <a:ext cx="11587538" cy="4971841"/>
        </p:xfrm>
        <a:graphic>
          <a:graphicData uri="http://schemas.openxmlformats.org/drawingml/2006/table">
            <a:tbl>
              <a:tblPr/>
              <a:tblGrid>
                <a:gridCol w="1059253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3844259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5042780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641246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Статьи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112012">
                <a:tc rowSpan="18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 5.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Общие положения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226-228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16237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Налогооблагаемый доход или убыток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229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0827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СГД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Общие положения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230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77975"/>
                  </a:ext>
                </a:extLst>
              </a:tr>
              <a:tr h="20081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Экономические выгоды, не признаваемые доходом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231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96039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Отдельные виды деятельности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232-242 (11)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77845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Доход от прироста стоимости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243-247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02761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5.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Уменьшение и корректировка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248, 249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0044"/>
                  </a:ext>
                </a:extLst>
              </a:tr>
              <a:tr h="184882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25.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Общие положения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250 (1)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896614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Отдельные виды вычетов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251-266 (16)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925361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 по фиксированным активам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267-275 (9)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7111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Инвестиционные налоговые преференции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276-278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914585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5.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Затраты, не подлежащие вычету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279, 280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44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6.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Корректировка вычетов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281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99807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26.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 определения доходов и вычетов по производным финансовым инструментам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ст.282-286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628426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27.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 определения доходов и вычетов по долгосрочным контрактам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287-289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52857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28.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 определения доходов и вычетов недропользователей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290-292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57348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293-295 (9)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375912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 расходов на геологическое изучение, разведку и подготовительные работы к добыче природных ресурсов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296-309 (14)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37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409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раздела по КПН в проекте Налогового кодекса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12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/>
        </p:nvGraphicFramePr>
        <p:xfrm>
          <a:off x="302231" y="1143209"/>
          <a:ext cx="11587538" cy="4724011"/>
        </p:xfrm>
        <a:graphic>
          <a:graphicData uri="http://schemas.openxmlformats.org/drawingml/2006/table">
            <a:tbl>
              <a:tblPr/>
              <a:tblGrid>
                <a:gridCol w="1059253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3844259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5042780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641246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Статьи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112012">
                <a:tc rowSpan="11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Раздел 5.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29.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 определения доходов и вычетов лицами, осуществляющими финансовую деятельность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Доходы лиц, осуществляющих финансовую деятельность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310-312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16237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Вычеты лиц, осуществляющих финансовую деятельность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313-315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0827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30.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 определения доходов и вычетов лицами, осуществляющими операции с цифровыми активами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316-318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77975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Налогообложение некоммерческих организаций и специализированных организаций лиц с инвалидностью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319-322 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018694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Налогообложение прибыли КИК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323-327 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439768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33.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Уменьшение налогооблагаемого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328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81498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34.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Убытки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329-335 (7)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206175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35.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Порядок исчисления и сроки уплаты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1.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Исчисление и уплата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336-338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278766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 2.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Авансовые платежи по КПН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339-341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02817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36.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КПН, удерживаемый у источника выплаты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342-347 (6)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1211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Глава 37.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Ставки налога, налоговый период и налоговая декларация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ст. 348-350 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91174"/>
                  </a:ext>
                </a:extLst>
              </a:tr>
              <a:tr h="3033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79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структуры раздела по КПН в проекте Налогового кодекса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68709" y="1859851"/>
            <a:ext cx="5507012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доходов и вычетов</a:t>
            </a:r>
            <a:endParaRPr lang="ru-RU" sz="20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2" lvl="4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Отдельные особенности налогообложения</a:t>
            </a:r>
          </a:p>
          <a:p>
            <a:pPr marL="0" lvl="4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налогообложения дохода,  убытки</a:t>
            </a:r>
          </a:p>
          <a:p>
            <a:pPr marL="0" lvl="4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исчисления, декларирования и уплаты КПН</a:t>
            </a:r>
          </a:p>
          <a:p>
            <a:pPr marL="0" lvl="4" algn="just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A843D0-C23E-4E8D-87C1-401312AA4CD4}"/>
              </a:ext>
            </a:extLst>
          </p:cNvPr>
          <p:cNvSpPr/>
          <p:nvPr/>
        </p:nvSpPr>
        <p:spPr>
          <a:xfrm>
            <a:off x="6863125" y="2210448"/>
            <a:ext cx="4787324" cy="275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 целях удобства и простоты применения норм по КПН </a:t>
            </a:r>
          </a:p>
          <a:p>
            <a:pPr algn="just" defTabSz="895350">
              <a:spcAft>
                <a:spcPts val="800"/>
              </a:spcAft>
              <a:buClr>
                <a:srgbClr val="0070CE"/>
              </a:buClr>
              <a:buSzPct val="100000"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 целях конкретизации видов доходов и вычетов, что позволит по конкретному виду деятельности и виду вычетов применять соответствующие нормы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>
            <a:off x="5787574" y="1859851"/>
            <a:ext cx="444010" cy="3605780"/>
          </a:xfrm>
          <a:prstGeom prst="rightBrace">
            <a:avLst>
              <a:gd name="adj1" fmla="val 114144"/>
              <a:gd name="adj2" fmla="val 50824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CuadroTexto 350">
            <a:extLst>
              <a:ext uri="{FF2B5EF4-FFF2-40B4-BE49-F238E27FC236}">
                <a16:creationId xmlns:a16="http://schemas.microsoft.com/office/drawing/2014/main" id="{DF9C76F2-C9ED-42F2-9AAE-297704F7A677}"/>
              </a:ext>
            </a:extLst>
          </p:cNvPr>
          <p:cNvSpPr txBox="1"/>
          <p:nvPr/>
        </p:nvSpPr>
        <p:spPr>
          <a:xfrm>
            <a:off x="1261727" y="1268277"/>
            <a:ext cx="372097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Lato Heavy" charset="0"/>
                <a:cs typeface="Arial" panose="020B0604020202020204" pitchFamily="34" charset="0"/>
              </a:rPr>
              <a:t>ПРЕДЛАГАЕТСЯ</a:t>
            </a:r>
            <a:endParaRPr lang="en-US"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Lato Heavy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85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Регламентация доходов (1/1)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160618"/>
            <a:ext cx="1193718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виды доходов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от нецелевого использования средств ликвидационного фонда полигонов захоронения отходов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при передаче углеводородов в случае исполнения налогового обязательства в натуральной форме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от прироста стоимости при выбытии цифровых активов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лица, осуществляющего цифровой майнинг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цифрового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майнингового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пула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биржи цифровых активов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присужденные или признанные должником неустойки (штрафы, пени)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положительная разница при применении нового метода оценки запасов</a:t>
            </a: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 доход, полученный при эксплуатации объектов социальной сферы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Выделены отдельными разделами особенности определения доходов: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производным финансовым инструментам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долгосрочным контрактам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операциям с цифровыми активами, финансовой деятельности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недропользователями</a:t>
            </a:r>
          </a:p>
        </p:txBody>
      </p:sp>
    </p:spTree>
    <p:extLst>
      <p:ext uri="{BB962C8B-B14F-4D97-AF65-F5344CB8AC3E}">
        <p14:creationId xmlns:p14="http://schemas.microsoft.com/office/powerpoint/2010/main" val="71974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Регламентация доходов (1/2)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(доход от прироста стоимости)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111934"/>
            <a:ext cx="11937188" cy="7001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отдельный параграф по доходу от прироста стоимости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Разделение на отдельные виды доходов от прироста стоимости 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зависимости от особенностей формирования первоначальной стоимости)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доле участия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ценным бумагам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активам, стоимость которых полностью отнесена на вычеты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прочим активам, не подлежащим амортизации</a:t>
            </a:r>
          </a:p>
          <a:p>
            <a:pPr marL="2825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немортизируемым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активам: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объекты социальной сферы и выкупленные для госнужд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дополнены неустановленным оборудованием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Проведена инвентаризация и синхронизация с порядком переноса убытков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Вводится новый элемент «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льготируемые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активы»</a:t>
            </a:r>
          </a:p>
          <a:p>
            <a:pPr marL="2825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92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Регламентация вычетов (1/1)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88976"/>
            <a:ext cx="11937188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отдельные вычеты: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 налога на добавленную стоимость плательщиками налога на добавленную стоимость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 компенсаций  по поездкам членов совета директоров или иного органа управления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вычетов по взаиморасчетам с нерезидентом – взаимосвязанной стороной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 по списанному требованию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 последующих расходов       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Выделены в отдельные разделы особенности определения вычетов: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производным финансовым инструментам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долгосрочным контрактам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операциям с цифровыми активами, финансовой деятельности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недропользователями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Разделение затрат, не подлежащих вычету на: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затраты, не подлежащие вычету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затраты, учтенные в предшествующих периодах, подлежащие исключению при наступлении установленных случаев в отчетном периоде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22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Регламентация вычетов (1/2)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288153"/>
            <a:ext cx="11937188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Вычеты по фиксированным активам: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параграф полностью переработан, проведена инвентаризация норм, нормы детализированы с учетом практики применения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 подход по учету фиксированных активов и нормы амортизации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состава фиксированных активов исключены активы, введенные в эксплуатацию в рамках инвестиционных контрактов, заключенных до 2009 года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выбора по вычету последующих </a:t>
            </a:r>
            <a:r>
              <a:rPr lang="ru-RU" ker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расходов фиксированных активов единовременно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 через капитализацию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Инвестиционные налоговые преференции: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применяются через отнесение на вычеты затрат, включаемых в первоначальную стоимость объекта преференций (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– стоимость объекта преференций и последующих расходов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преференций расширены на программное обеспечение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исключено условие по введению на территории РК таких активов впервые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зданиям и сооружениям исключено условие «производственного назначения»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элемента «контрольный период»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применения при сдаче активов в аренду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33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>
                <a:latin typeface="Arial" panose="020B0604020202020204" pitchFamily="34" charset="0"/>
                <a:cs typeface="Arial" panose="020B0604020202020204" pitchFamily="34" charset="0"/>
              </a:rPr>
              <a:t>Отдельные особенности налогообложения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818" y="1379982"/>
            <a:ext cx="11629370" cy="395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Налогообложение по операциям с цифровыми активами: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отдельный подход определения доходов по цифровым активам, полученным в результате майнинга и приобретенным цифровым активам</a:t>
            </a: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Налогообложение долгосрочных контрактов: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на договора строительного подряда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определена дата окончания срока долгосрочного контракта</a:t>
            </a: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индексации (корректировки) требования или обязательства, подлежащего выплате в тенге в связи с изменением рыночного курса валюты в виде дохода или затрат, к которому они отнесены в бухучете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3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>
                <a:latin typeface="Arial" panose="020B0604020202020204" pitchFamily="34" charset="0"/>
                <a:cs typeface="Arial" panose="020B0604020202020204" pitchFamily="34" charset="0"/>
              </a:rPr>
              <a:t>Уменьшение налогооблагаемого дохода (НОД) и убытки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7" y="1122044"/>
            <a:ext cx="11937188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НОД по доходам: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уменьшения вознаграждений по договору лизинга уменьшен с 100% до 50%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доходы по государственным ценным бумагам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добавлен доход от прироста стоимости по долговым ценным бумагам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НОД по расходам: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исключено превышение расходов над доходами по объектам социальной сферы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исключена безвозмездная передача имуществ автономным организациям образования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расходы на приобретение или строительство зданий и сооружений производственного назначения субъектом малого предпринимательства в сфере обработки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 размер уменьшения от суммы расходов на НИОКР с 50% до 200%</a:t>
            </a: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Убытки: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убытков (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предпринимательской деятельности, выбытия долгосрочных материальных активов; от выбытия инвестиционных активов; по объекту интеллектуальной собственности участников «Астана Хаб», по ПФИ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переноса и (или) компенсации убытков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 и синхронизация с доходом от прироста стоимости</a:t>
            </a:r>
          </a:p>
        </p:txBody>
      </p:sp>
    </p:spTree>
    <p:extLst>
      <p:ext uri="{BB962C8B-B14F-4D97-AF65-F5344CB8AC3E}">
        <p14:creationId xmlns:p14="http://schemas.microsoft.com/office/powerpoint/2010/main" val="383196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Текущая ситуация по ставкам КПН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43228" y="1330859"/>
            <a:ext cx="11759117" cy="4224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Базовая ставка – 20%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сельхозтоваропроизводителей – 10%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 производители сельскохозяйственной продукции, сельскохозяйственные кооперативы, применяющие специальный налоговый режим,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уменьшить сумму КПН на 70% 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социальной сферы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определении суммы КПН, подлежащей уплате в бюджет,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уменьшают сумму исчисленного КПН на 100%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(налоговая льгота)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имеет право на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налогооблагаемого дохода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100%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доходам, полученным по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договорам лизинга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(налоговая льгота)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>
                <a:latin typeface="Arial" panose="020B0604020202020204" pitchFamily="34" charset="0"/>
                <a:cs typeface="Arial" panose="020B0604020202020204" pitchFamily="34" charset="0"/>
              </a:rPr>
              <a:t>Порядок исчисления, декларирования и уплаты КПН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316606"/>
            <a:ext cx="11937188" cy="331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обязательства по определению отдельно налогооблагаемых доходов при применении разных ставок КПН и раздельного учета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Исчисление авансовых платежей за 1 квартал органами государственных доходов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расчета по авансовым платежам до сдачи декларации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08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Исключенные налоговые льготы (основные)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26896"/>
            <a:ext cx="11937188" cy="6409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условий для корректировки инвестиционных доходов акционерных инвестиционных фондов и инвестиционных фондов МФЦА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корректировки на стоимость имущества, полученного государственным предприятием от государственного учреждения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корректировки доходов при прекращении банком обязательств по займам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льготы для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нацкомпаний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вычету вознаграждений по сделкам материнской и дочерней организаций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 из вычета налогов КПН у источника выплаты, уплаченный за счет собственных средств по вознаграждению по займам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Индивидуальная льгота КТЖ по применению инвестиционных налоговых преференций при реорганизации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Отдельные льготные нормы для автономных организаций образования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Замена освобождения от КПН на пониженную ставку КПН (10%) для организаций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соц.сферы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85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Сохраненные налоговые льготы (основные)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699" y="1465990"/>
            <a:ext cx="11668602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специальных экономических зон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налогоплательщиков, являющихся участниками международного технологического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парака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«Астана Хаб»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инвестиционным проектам по видам деятельности, определенным 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соглашением по инвестициям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пассивным доходам, 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 списки фондовой биржи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доходам, получаемым налогоплательщиками, осуществляющими перевозку груза и (или) предоставляющими услуги по договорам бербоут-чартера, тайм-чартера 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морским судном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доходам, получаемым налогоплательщиками, являющимися 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правообладателями национального фильма</a:t>
            </a:r>
          </a:p>
        </p:txBody>
      </p:sp>
    </p:spTree>
    <p:extLst>
      <p:ext uri="{BB962C8B-B14F-4D97-AF65-F5344CB8AC3E}">
        <p14:creationId xmlns:p14="http://schemas.microsoft.com/office/powerpoint/2010/main" val="148101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Международный опыт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3</a:t>
            </a:fld>
            <a:endParaRPr lang="en-US" sz="1050" dirty="0"/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22E4FC5F-F1BE-47FF-BC6A-2F6EC2363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613701"/>
              </p:ext>
            </p:extLst>
          </p:nvPr>
        </p:nvGraphicFramePr>
        <p:xfrm>
          <a:off x="1430447" y="1317665"/>
          <a:ext cx="8845235" cy="2544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9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5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Страны ОЭСР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Ставки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США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Франция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Япония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Норвегия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Канада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Финляндия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9553F85F-58B8-41B0-A0DD-A0E687444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641746"/>
              </p:ext>
            </p:extLst>
          </p:nvPr>
        </p:nvGraphicFramePr>
        <p:xfrm>
          <a:off x="1430448" y="4250900"/>
          <a:ext cx="8845235" cy="172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3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Страны ЕАЭС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Ставки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Беларусь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Армения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Кыргызстан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18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финансового сектора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4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43229" y="1620570"/>
            <a:ext cx="11480598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банковского сектора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25%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исключением доходов, полученных от кредитования реального сектора экономики, по которым применяется базовая ставка – 20%</a:t>
            </a:r>
          </a:p>
          <a:p>
            <a:pPr marL="6254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Нивелирование влияния на налогообложение банков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сделок с дочерними организациями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Налогообложение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страховых, перестраховочных организаций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МСФО 17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игорного бизнеса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5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88907" y="1566249"/>
            <a:ext cx="11390063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при оказании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 казино, зала игровых автоматов 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осуществлении деятельности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букмекерской конторы, тотализатора – единая ставка налога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игорный бизнес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всех налогов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Справочно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 предлагается: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признавать плательщиками НДС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игорного бизнеса (оказание услуг по деятельности казино, зала игровых автоматов, тотализаторов и букмекерской конторы) </a:t>
            </a:r>
            <a:endParaRPr lang="ru-RU" sz="1400" b="1" i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ставок по объектам игорного бизнеса в 2 раза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(игровой стол, игровой автомат, касса тотализатора, электронная касса тотализатора, касса букмекерской конторы, электронная касса букмекерской конторы)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обложение подоходным налогом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 выплаченной суммы игроку (участнику)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endParaRPr lang="ru-RU" sz="1400" i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0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социальной сферы и некоммерческих организаций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25122" y="1394233"/>
            <a:ext cx="11136565" cy="6024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социальной сферы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(образование, медицина, наука, культура, спорт, библиотеки)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организаций социальной сферы выплата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дивидендов своим акционерам и учредителям 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 освобождены от уплаты КПН с ограничением выплаты дивидендов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 порядка налогообложения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некоммерческими организациями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КПН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соответствии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некоммерческой организации условиям организации социальной сферы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4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по договорам финансового лизинга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7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45800" y="2435066"/>
            <a:ext cx="438556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финансовому лизингу 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6450" lvl="4" indent="-3635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Налогоплательщику предоставляется право на уменьшение налогооблагаемого дохода на 50% от суммы вознаграждения по договору лизинга 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(сейчас 100%)</a:t>
            </a: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98FB048C-595F-4963-8569-089CA78518C4}"/>
              </a:ext>
            </a:extLst>
          </p:cNvPr>
          <p:cNvCxnSpPr>
            <a:cxnSpLocks/>
          </p:cNvCxnSpPr>
          <p:nvPr/>
        </p:nvCxnSpPr>
        <p:spPr>
          <a:xfrm flipV="1">
            <a:off x="5232307" y="1054159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24E27D0-34AA-46F4-B5A9-B9DD90266212}"/>
              </a:ext>
            </a:extLst>
          </p:cNvPr>
          <p:cNvSpPr/>
          <p:nvPr/>
        </p:nvSpPr>
        <p:spPr>
          <a:xfrm>
            <a:off x="5579018" y="1554817"/>
            <a:ext cx="595220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Лизинг,  строящийся на основе льготного налогообложения, снижает налоговые поступления в бюджет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Позволяет своим участникам увеличивать и перераспределять стоимость предоставленных государством налоговых льгот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 все налоговые преимущества лизинга получает арендатор, а часть из них переходит лизингодателю, т.е. льготы теряют свое целевое назначение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 сегодняшний день лизинг остается высокодоходной отраслью экономики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Потери бюджета от применения льготы составляют свыше 20 млрд. тенге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(по данным КГД МФ РК)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77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инвестиций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8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37182" y="1498402"/>
            <a:ext cx="11317635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обрабатывающей промышленности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зависимости от уровня переделов)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общеустановленном режиме по КПН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«универсальных» возможностей, стимулирующих инвестиции в реальный сектор экономики: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инвестиционные налоговые преференции в виде 100% вычета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 на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приобретение/строительство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зданий, сооружений, машин, оборудования, программного обеспечения с обязательным условием использования не менее 3 лет</a:t>
            </a:r>
          </a:p>
          <a:p>
            <a:pPr marL="2825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Вычеты на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реконструкцию, модернизацию, капитальный и текущий ремонт </a:t>
            </a:r>
            <a:r>
              <a:rPr kumimoji="1"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выбору налогоплательщика единовременно или через амортизацию)</a:t>
            </a:r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800" i="0" u="none" strike="noStrike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800" i="0" u="none" strike="noStrike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80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Потери по КПН за 2025-2027 гг.  составят порядка </a:t>
            </a:r>
            <a:r>
              <a:rPr lang="ru-KZ" sz="18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r>
              <a:rPr lang="ru-RU" sz="18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,4</a:t>
            </a:r>
            <a:r>
              <a:rPr lang="ru-KZ" sz="18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  <a:endParaRPr lang="ru-RU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6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НИОКР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9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607453" y="2505670"/>
            <a:ext cx="42239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Корректировка налогооблагаемого дохода по расходам на финансирование науки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размере 200% (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супервычет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300%)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6D7B7CF-8D1B-4146-BAE7-37E014F6165D}"/>
              </a:ext>
            </a:extLst>
          </p:cNvPr>
          <p:cNvSpPr/>
          <p:nvPr/>
        </p:nvSpPr>
        <p:spPr>
          <a:xfrm>
            <a:off x="5636232" y="1693316"/>
            <a:ext cx="5952204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Привлечение частных инвестиций на НИОКР, что увеличит инвестиционную активность в научной сфере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Позволит обеспечить увеличение доли малого и среднего бизнеса, инвестирующих в НИОКР и инновации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Рост коммерциализации результатов научной и научно-технической деятельности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Улучшит привлекательность научных исследований для предпринимателей, в т.ч. доли опытно-конструкторских работ, что позволит рост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наукоемкости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ВВП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232307" y="1054159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B3D269-EEE5-4674-B4F9-A0C63F54CB69}"/>
              </a:ext>
            </a:extLst>
          </p:cNvPr>
          <p:cNvSpPr txBox="1"/>
          <p:nvPr/>
        </p:nvSpPr>
        <p:spPr>
          <a:xfrm>
            <a:off x="805980" y="4380370"/>
            <a:ext cx="4223912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i="1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Условные потери за 2025-2029 гг. составят порядка </a:t>
            </a:r>
            <a:r>
              <a:rPr lang="ru-KZ" sz="1600" b="1" i="1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KZ" sz="1600" b="1" i="1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b="1" i="1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9 млрд. тенге.</a:t>
            </a:r>
            <a:endParaRPr lang="ru-RU" sz="1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609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2297</Words>
  <Application>Microsoft Office PowerPoint</Application>
  <PresentationFormat>Широкоэкранный</PresentationFormat>
  <Paragraphs>396</Paragraphs>
  <Slides>22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219</cp:revision>
  <cp:lastPrinted>2024-11-01T09:27:09Z</cp:lastPrinted>
  <dcterms:created xsi:type="dcterms:W3CDTF">2024-10-07T12:30:20Z</dcterms:created>
  <dcterms:modified xsi:type="dcterms:W3CDTF">2024-11-04T01:50:53Z</dcterms:modified>
</cp:coreProperties>
</file>